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6"/>
  </p:notesMasterIdLst>
  <p:sldIdLst>
    <p:sldId id="256" r:id="rId2"/>
    <p:sldId id="282" r:id="rId3"/>
    <p:sldId id="257" r:id="rId4"/>
    <p:sldId id="259" r:id="rId5"/>
    <p:sldId id="285" r:id="rId6"/>
    <p:sldId id="260" r:id="rId7"/>
    <p:sldId id="261" r:id="rId8"/>
    <p:sldId id="265" r:id="rId9"/>
    <p:sldId id="275" r:id="rId10"/>
    <p:sldId id="262" r:id="rId11"/>
    <p:sldId id="286" r:id="rId12"/>
    <p:sldId id="266" r:id="rId13"/>
    <p:sldId id="267" r:id="rId14"/>
    <p:sldId id="268" r:id="rId15"/>
    <p:sldId id="269" r:id="rId16"/>
    <p:sldId id="270" r:id="rId17"/>
    <p:sldId id="287" r:id="rId18"/>
    <p:sldId id="288" r:id="rId19"/>
    <p:sldId id="271" r:id="rId20"/>
    <p:sldId id="279" r:id="rId21"/>
    <p:sldId id="283" r:id="rId22"/>
    <p:sldId id="290" r:id="rId23"/>
    <p:sldId id="289" r:id="rId24"/>
    <p:sldId id="276" r:id="rId25"/>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a:srgbClr val="FFF8D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4898" autoAdjust="0"/>
  </p:normalViewPr>
  <p:slideViewPr>
    <p:cSldViewPr snapToGrid="0" snapToObjects="1">
      <p:cViewPr varScale="1">
        <p:scale>
          <a:sx n="76" d="100"/>
          <a:sy n="76" d="100"/>
        </p:scale>
        <p:origin x="-1280"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AAEF75-9950-934D-B51E-9C0AA60E74EE}" type="datetimeFigureOut">
              <a:rPr lang="nb-NO" smtClean="0"/>
              <a:pPr/>
              <a:t>2/26/13</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900B2-83A8-674E-BA85-8D9EA4B98848}"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978900B2-83A8-674E-BA85-8D9EA4B98848}" type="slidenum">
              <a:rPr lang="nb-NO" smtClean="0"/>
              <a:pPr/>
              <a:t>1</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978900B2-83A8-674E-BA85-8D9EA4B98848}" type="slidenum">
              <a:rPr lang="nb-NO" smtClean="0"/>
              <a:pPr/>
              <a:t>14</a:t>
            </a:fld>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978900B2-83A8-674E-BA85-8D9EA4B98848}" type="slidenum">
              <a:rPr lang="nb-NO" smtClean="0"/>
              <a:pPr/>
              <a:t>15</a:t>
            </a:fld>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solidFill>
                <a:srgbClr val="FFF8D9"/>
              </a:solidFill>
            </a:endParaRPr>
          </a:p>
        </p:txBody>
      </p:sp>
      <p:sp>
        <p:nvSpPr>
          <p:cNvPr id="4" name="Slide Number Placeholder 3"/>
          <p:cNvSpPr>
            <a:spLocks noGrp="1"/>
          </p:cNvSpPr>
          <p:nvPr>
            <p:ph type="sldNum" sz="quarter" idx="10"/>
          </p:nvPr>
        </p:nvSpPr>
        <p:spPr/>
        <p:txBody>
          <a:bodyPr/>
          <a:lstStyle/>
          <a:p>
            <a:fld id="{978900B2-83A8-674E-BA85-8D9EA4B98848}" type="slidenum">
              <a:rPr lang="nb-NO" smtClean="0"/>
              <a:pPr/>
              <a:t>16</a:t>
            </a:fld>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978900B2-83A8-674E-BA85-8D9EA4B98848}" type="slidenum">
              <a:rPr lang="nb-NO" smtClean="0"/>
              <a:pPr/>
              <a:t>17</a:t>
            </a:fld>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978900B2-83A8-674E-BA85-8D9EA4B98848}" type="slidenum">
              <a:rPr lang="nb-NO" smtClean="0"/>
              <a:pPr/>
              <a:t>18</a:t>
            </a:fld>
            <a:endParaRPr 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nb-NO" dirty="0"/>
          </a:p>
        </p:txBody>
      </p:sp>
      <p:sp>
        <p:nvSpPr>
          <p:cNvPr id="4" name="Slide Number Placeholder 3"/>
          <p:cNvSpPr>
            <a:spLocks noGrp="1"/>
          </p:cNvSpPr>
          <p:nvPr>
            <p:ph type="sldNum" sz="quarter" idx="10"/>
          </p:nvPr>
        </p:nvSpPr>
        <p:spPr/>
        <p:txBody>
          <a:bodyPr/>
          <a:lstStyle/>
          <a:p>
            <a:fld id="{978900B2-83A8-674E-BA85-8D9EA4B98848}" type="slidenum">
              <a:rPr lang="nb-NO" smtClean="0"/>
              <a:pPr/>
              <a:t>19</a:t>
            </a:fld>
            <a:endParaRPr lang="nb-NO"/>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978900B2-83A8-674E-BA85-8D9EA4B98848}" type="slidenum">
              <a:rPr lang="nb-NO" smtClean="0"/>
              <a:pPr/>
              <a:t>21</a:t>
            </a:fld>
            <a:endParaRPr lang="nb-NO"/>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978900B2-83A8-674E-BA85-8D9EA4B98848}" type="slidenum">
              <a:rPr lang="nb-NO" smtClean="0"/>
              <a:pPr/>
              <a:t>23</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978900B2-83A8-674E-BA85-8D9EA4B98848}" type="slidenum">
              <a:rPr lang="nb-NO" smtClean="0"/>
              <a:pPr/>
              <a:t>3</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nb-NO" dirty="0"/>
          </a:p>
        </p:txBody>
      </p:sp>
      <p:sp>
        <p:nvSpPr>
          <p:cNvPr id="4" name="Slide Number Placeholder 3"/>
          <p:cNvSpPr>
            <a:spLocks noGrp="1"/>
          </p:cNvSpPr>
          <p:nvPr>
            <p:ph type="sldNum" sz="quarter" idx="10"/>
          </p:nvPr>
        </p:nvSpPr>
        <p:spPr/>
        <p:txBody>
          <a:bodyPr/>
          <a:lstStyle/>
          <a:p>
            <a:fld id="{978900B2-83A8-674E-BA85-8D9EA4B98848}" type="slidenum">
              <a:rPr lang="nb-NO" smtClean="0"/>
              <a:pPr/>
              <a:t>4</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nb-NO" dirty="0"/>
          </a:p>
        </p:txBody>
      </p:sp>
      <p:sp>
        <p:nvSpPr>
          <p:cNvPr id="4" name="Slide Number Placeholder 3"/>
          <p:cNvSpPr>
            <a:spLocks noGrp="1"/>
          </p:cNvSpPr>
          <p:nvPr>
            <p:ph type="sldNum" sz="quarter" idx="10"/>
          </p:nvPr>
        </p:nvSpPr>
        <p:spPr/>
        <p:txBody>
          <a:bodyPr/>
          <a:lstStyle/>
          <a:p>
            <a:fld id="{978900B2-83A8-674E-BA85-8D9EA4B98848}" type="slidenum">
              <a:rPr lang="nb-NO" smtClean="0"/>
              <a:pPr/>
              <a:t>6</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978900B2-83A8-674E-BA85-8D9EA4B98848}" type="slidenum">
              <a:rPr lang="nb-NO" smtClean="0"/>
              <a:pPr/>
              <a:t>7</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978900B2-83A8-674E-BA85-8D9EA4B98848}" type="slidenum">
              <a:rPr lang="nb-NO" smtClean="0"/>
              <a:pPr/>
              <a:t>8</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978900B2-83A8-674E-BA85-8D9EA4B98848}" type="slidenum">
              <a:rPr lang="nb-NO" smtClean="0"/>
              <a:pPr/>
              <a:t>9</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978900B2-83A8-674E-BA85-8D9EA4B98848}" type="slidenum">
              <a:rPr lang="nb-NO" smtClean="0"/>
              <a:pPr/>
              <a:t>12</a:t>
            </a:fld>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Katharina’s mother-in-law is indicating that their marriage is a marriage or convenience. A fake marriage. A bogus marriage set up in order to achieve residence permit in Norway. She is making this indication by referring the so-called three-year-rule. According to Norwegian regulations, migrants can apply for a permanent residence permit after three years of legal residence. Before achieving permanent residency, the permit depends on the marriage. If the couple divorce, the migrant will loose the residence permit. The political justification for the three-year-rule is to prevent marriages of convenience. According to both the immigration administration, as well as marriage migrants themselves, some people are more prone to suspicion than others. Men from Turkey, Pakistan and North-Africa, women from Russia and Eastern-Europe and both men and women from Somalia seem to evoke suspicion more frequently than others. For the sake of Russian women, prostitution and marriage of convenience seem collapse into one stereotype: Whether you marry for residency or you sell sex</a:t>
            </a:r>
            <a:r>
              <a:rPr lang="en-GB" sz="1200" kern="1200" baseline="0" dirty="0" smtClean="0">
                <a:solidFill>
                  <a:schemeClr val="tx1"/>
                </a:solidFill>
                <a:latin typeface="+mn-lt"/>
                <a:ea typeface="+mn-ea"/>
                <a:cs typeface="+mn-cs"/>
              </a:rPr>
              <a:t> is same same.</a:t>
            </a:r>
            <a:r>
              <a:rPr lang="en-GB" sz="1200" kern="1200" dirty="0" smtClean="0">
                <a:solidFill>
                  <a:schemeClr val="tx1"/>
                </a:solidFill>
                <a:latin typeface="+mn-lt"/>
                <a:ea typeface="+mn-ea"/>
                <a:cs typeface="+mn-cs"/>
              </a:rPr>
              <a:t> Either way, you are a whore. </a:t>
            </a:r>
            <a:endParaRPr lang="nb-NO" sz="1200" kern="1200" dirty="0" smtClean="0">
              <a:solidFill>
                <a:schemeClr val="tx1"/>
              </a:solidFill>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978900B2-83A8-674E-BA85-8D9EA4B98848}" type="slidenum">
              <a:rPr lang="nb-NO" smtClean="0"/>
              <a:pPr/>
              <a:t>13</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nb-NO"/>
          </a:p>
        </p:txBody>
      </p:sp>
      <p:sp>
        <p:nvSpPr>
          <p:cNvPr id="4" name="Date Placeholder 3"/>
          <p:cNvSpPr>
            <a:spLocks noGrp="1"/>
          </p:cNvSpPr>
          <p:nvPr>
            <p:ph type="dt" sz="half" idx="10"/>
          </p:nvPr>
        </p:nvSpPr>
        <p:spPr/>
        <p:txBody>
          <a:bodyPr/>
          <a:lstStyle/>
          <a:p>
            <a:fld id="{45E62F09-7C8A-FB46-9D0A-F630870394B6}" type="datetimeFigureOut">
              <a:rPr lang="nb-NO" smtClean="0"/>
              <a:pPr/>
              <a:t>2/26/13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4963775-F21B-2A44-A1E6-E2FB1B02DDE8}"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45E62F09-7C8A-FB46-9D0A-F630870394B6}" type="datetimeFigureOut">
              <a:rPr lang="nb-NO" smtClean="0"/>
              <a:pPr/>
              <a:t>2/26/13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4963775-F21B-2A44-A1E6-E2FB1B02DDE8}"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45E62F09-7C8A-FB46-9D0A-F630870394B6}" type="datetimeFigureOut">
              <a:rPr lang="nb-NO" smtClean="0"/>
              <a:pPr/>
              <a:t>2/26/13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4963775-F21B-2A44-A1E6-E2FB1B02DDE8}"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45E62F09-7C8A-FB46-9D0A-F630870394B6}" type="datetimeFigureOut">
              <a:rPr lang="nb-NO" smtClean="0"/>
              <a:pPr/>
              <a:t>2/26/13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4963775-F21B-2A44-A1E6-E2FB1B02DDE8}"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p>
            <a:fld id="{45E62F09-7C8A-FB46-9D0A-F630870394B6}" type="datetimeFigureOut">
              <a:rPr lang="nb-NO" smtClean="0"/>
              <a:pPr/>
              <a:t>2/26/13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4963775-F21B-2A44-A1E6-E2FB1B02DDE8}"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4"/>
          <p:cNvSpPr>
            <a:spLocks noGrp="1"/>
          </p:cNvSpPr>
          <p:nvPr>
            <p:ph type="dt" sz="half" idx="10"/>
          </p:nvPr>
        </p:nvSpPr>
        <p:spPr/>
        <p:txBody>
          <a:bodyPr/>
          <a:lstStyle/>
          <a:p>
            <a:fld id="{45E62F09-7C8A-FB46-9D0A-F630870394B6}" type="datetimeFigureOut">
              <a:rPr lang="nb-NO" smtClean="0"/>
              <a:pPr/>
              <a:t>2/26/13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4963775-F21B-2A44-A1E6-E2FB1B02DDE8}"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6"/>
          <p:cNvSpPr>
            <a:spLocks noGrp="1"/>
          </p:cNvSpPr>
          <p:nvPr>
            <p:ph type="dt" sz="half" idx="10"/>
          </p:nvPr>
        </p:nvSpPr>
        <p:spPr/>
        <p:txBody>
          <a:bodyPr/>
          <a:lstStyle/>
          <a:p>
            <a:fld id="{45E62F09-7C8A-FB46-9D0A-F630870394B6}" type="datetimeFigureOut">
              <a:rPr lang="nb-NO" smtClean="0"/>
              <a:pPr/>
              <a:t>2/26/13</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4963775-F21B-2A44-A1E6-E2FB1B02DDE8}"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Date Placeholder 2"/>
          <p:cNvSpPr>
            <a:spLocks noGrp="1"/>
          </p:cNvSpPr>
          <p:nvPr>
            <p:ph type="dt" sz="half" idx="10"/>
          </p:nvPr>
        </p:nvSpPr>
        <p:spPr/>
        <p:txBody>
          <a:bodyPr/>
          <a:lstStyle/>
          <a:p>
            <a:fld id="{45E62F09-7C8A-FB46-9D0A-F630870394B6}" type="datetimeFigureOut">
              <a:rPr lang="nb-NO" smtClean="0"/>
              <a:pPr/>
              <a:t>2/26/13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4963775-F21B-2A44-A1E6-E2FB1B02DDE8}"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62F09-7C8A-FB46-9D0A-F630870394B6}" type="datetimeFigureOut">
              <a:rPr lang="nb-NO" smtClean="0"/>
              <a:pPr/>
              <a:t>2/26/13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4963775-F21B-2A44-A1E6-E2FB1B02DDE8}"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45E62F09-7C8A-FB46-9D0A-F630870394B6}" type="datetimeFigureOut">
              <a:rPr lang="nb-NO" smtClean="0"/>
              <a:pPr/>
              <a:t>2/26/13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4963775-F21B-2A44-A1E6-E2FB1B02DDE8}"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45E62F09-7C8A-FB46-9D0A-F630870394B6}" type="datetimeFigureOut">
              <a:rPr lang="nb-NO" smtClean="0"/>
              <a:pPr/>
              <a:t>2/26/13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4963775-F21B-2A44-A1E6-E2FB1B02DDE8}"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62F09-7C8A-FB46-9D0A-F630870394B6}" type="datetimeFigureOut">
              <a:rPr lang="nb-NO" smtClean="0"/>
              <a:pPr/>
              <a:t>2/26/13</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63775-F21B-2A44-A1E6-E2FB1B02DDE8}"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7819"/>
            <a:ext cx="7772400" cy="2592631"/>
          </a:xfrm>
        </p:spPr>
        <p:txBody>
          <a:bodyPr>
            <a:normAutofit fontScale="90000"/>
          </a:bodyPr>
          <a:lstStyle/>
          <a:p>
            <a:r>
              <a:rPr lang="en-GB" dirty="0" smtClean="0">
                <a:solidFill>
                  <a:schemeClr val="accent6">
                    <a:lumMod val="50000"/>
                  </a:schemeClr>
                </a:solidFill>
              </a:rPr>
              <a:t>‘What </a:t>
            </a:r>
            <a:r>
              <a:rPr lang="en-GB" dirty="0">
                <a:solidFill>
                  <a:schemeClr val="accent6">
                    <a:lumMod val="50000"/>
                  </a:schemeClr>
                </a:solidFill>
              </a:rPr>
              <a:t>does marriage migration regulation and practice reveal about tensions and congruencies between nation and state in Norway</a:t>
            </a:r>
            <a:r>
              <a:rPr lang="en-GB" dirty="0" smtClean="0">
                <a:solidFill>
                  <a:schemeClr val="accent6">
                    <a:lumMod val="50000"/>
                  </a:schemeClr>
                </a:solidFill>
              </a:rPr>
              <a:t>?’</a:t>
            </a:r>
            <a:r>
              <a:rPr lang="nb-NO" dirty="0" smtClean="0">
                <a:solidFill>
                  <a:schemeClr val="accent6">
                    <a:lumMod val="50000"/>
                  </a:schemeClr>
                </a:solidFill>
              </a:rPr>
              <a:t> </a:t>
            </a:r>
            <a:endParaRPr lang="nb-NO" dirty="0">
              <a:solidFill>
                <a:schemeClr val="accent6">
                  <a:lumMod val="50000"/>
                </a:schemeClr>
              </a:solidFill>
            </a:endParaRPr>
          </a:p>
        </p:txBody>
      </p:sp>
      <p:sp>
        <p:nvSpPr>
          <p:cNvPr id="3" name="Subtitle 2"/>
          <p:cNvSpPr>
            <a:spLocks noGrp="1"/>
          </p:cNvSpPr>
          <p:nvPr>
            <p:ph type="subTitle" idx="1"/>
          </p:nvPr>
        </p:nvSpPr>
        <p:spPr/>
        <p:txBody>
          <a:bodyPr/>
          <a:lstStyle/>
          <a:p>
            <a:r>
              <a:rPr lang="en-GB" dirty="0" smtClean="0">
                <a:solidFill>
                  <a:schemeClr val="tx1"/>
                </a:solidFill>
              </a:rPr>
              <a:t>Lecture 28 February 2013</a:t>
            </a:r>
          </a:p>
          <a:p>
            <a:r>
              <a:rPr lang="en-GB" dirty="0" smtClean="0">
                <a:solidFill>
                  <a:schemeClr val="tx1"/>
                </a:solidFill>
              </a:rPr>
              <a:t>Helga Eggebø</a:t>
            </a:r>
            <a:endParaRPr lang="en-GB"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solidFill>
                  <a:schemeClr val="accent6">
                    <a:lumMod val="50000"/>
                  </a:schemeClr>
                </a:solidFill>
              </a:rPr>
              <a:t>Just Like Everyone Else</a:t>
            </a:r>
            <a:endParaRPr lang="en-GB" sz="5400" dirty="0">
              <a:solidFill>
                <a:schemeClr val="accent6">
                  <a:lumMod val="50000"/>
                </a:schemeClr>
              </a:solidFill>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a:buNone/>
            </a:pPr>
            <a:r>
              <a:rPr lang="en-GB" b="1" dirty="0" err="1" smtClean="0"/>
              <a:t>Svein</a:t>
            </a:r>
            <a:r>
              <a:rPr lang="en-GB" dirty="0" smtClean="0"/>
              <a:t>: We never applied. We just got married. We just signed the marriage papers just like everyone else. The district court judge arranged everything. We just mailed them the passport. </a:t>
            </a:r>
            <a:endParaRPr lang="nb-NO" dirty="0" smtClean="0"/>
          </a:p>
          <a:p>
            <a:pPr>
              <a:buNone/>
            </a:pPr>
            <a:r>
              <a:rPr lang="en-GB" b="1" dirty="0" smtClean="0"/>
              <a:t>Katarina:</a:t>
            </a:r>
            <a:r>
              <a:rPr lang="en-GB" dirty="0" smtClean="0"/>
              <a:t> Three weeks later, I had my residence permit. (…) We had to reply for renewal of the residence permit every year, and we did without problems. After three years we applied for permanent residence permit. Without problem. And finally, citizenship. </a:t>
            </a:r>
            <a:endParaRPr lang="nb-NO" dirty="0" smtClean="0"/>
          </a:p>
          <a:p>
            <a:endParaRPr lang="nb-N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10" name="Content Placeholder 9" descr="Finnmark 3.jpg"/>
          <p:cNvPicPr>
            <a:picLocks noGrp="1" noChangeAspect="1"/>
          </p:cNvPicPr>
          <p:nvPr>
            <p:ph idx="1"/>
          </p:nvPr>
        </p:nvPicPr>
        <p:blipFill>
          <a:blip r:embed="rId2"/>
          <a:srcRect l="-2731" r="-2731"/>
          <a:stretch>
            <a:fillRect/>
          </a:stretch>
        </p:blipFill>
        <p:spPr>
          <a:xfrm>
            <a:off x="-1786942" y="0"/>
            <a:ext cx="12469965"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b-NO" sz="5400" dirty="0" err="1" smtClean="0">
                <a:solidFill>
                  <a:schemeClr val="accent6">
                    <a:lumMod val="50000"/>
                  </a:schemeClr>
                </a:solidFill>
              </a:rPr>
              <a:t>Russian</a:t>
            </a:r>
            <a:r>
              <a:rPr lang="nb-NO" sz="5400" dirty="0" smtClean="0">
                <a:solidFill>
                  <a:schemeClr val="accent6">
                    <a:lumMod val="50000"/>
                  </a:schemeClr>
                </a:solidFill>
              </a:rPr>
              <a:t> </a:t>
            </a:r>
            <a:r>
              <a:rPr lang="nb-NO" sz="5400" dirty="0" err="1" smtClean="0">
                <a:solidFill>
                  <a:schemeClr val="accent6">
                    <a:lumMod val="50000"/>
                  </a:schemeClr>
                </a:solidFill>
              </a:rPr>
              <a:t>Whore</a:t>
            </a:r>
            <a:endParaRPr lang="nb-NO" sz="5400" dirty="0">
              <a:solidFill>
                <a:schemeClr val="accent6">
                  <a:lumMod val="50000"/>
                </a:schemeClr>
              </a:solidFill>
            </a:endParaRPr>
          </a:p>
        </p:txBody>
      </p:sp>
      <p:sp>
        <p:nvSpPr>
          <p:cNvPr id="5" name="Content Placeholder 4"/>
          <p:cNvSpPr>
            <a:spLocks noGrp="1"/>
          </p:cNvSpPr>
          <p:nvPr>
            <p:ph idx="1"/>
          </p:nvPr>
        </p:nvSpPr>
        <p:spPr>
          <a:xfrm>
            <a:off x="457200" y="1600200"/>
            <a:ext cx="8229600" cy="5020733"/>
          </a:xfrm>
        </p:spPr>
        <p:txBody>
          <a:bodyPr>
            <a:normAutofit lnSpcReduction="10000"/>
          </a:bodyPr>
          <a:lstStyle/>
          <a:p>
            <a:pPr>
              <a:buNone/>
            </a:pPr>
            <a:r>
              <a:rPr lang="en-GB" b="1" dirty="0" smtClean="0"/>
              <a:t>Katarina:</a:t>
            </a:r>
            <a:r>
              <a:rPr lang="en-GB" dirty="0" smtClean="0"/>
              <a:t> In the beginning, in particular in the beginning, people asked me if I was for sale. We were in the grocery store and if </a:t>
            </a:r>
            <a:r>
              <a:rPr lang="en-GB" dirty="0" err="1" smtClean="0"/>
              <a:t>Svein</a:t>
            </a:r>
            <a:r>
              <a:rPr lang="en-GB" dirty="0" smtClean="0"/>
              <a:t> wasn’t there they asked me what I would charge for sexual services. (…) I found that I had to fight to be allowed to be Ukrainian. Not Russian. Not a Russian whore, and all those nasty things. You had to prove it all the time, that you are just an ordinary worker, an ordinary person who would like to learn Norwegian. </a:t>
            </a:r>
            <a:endParaRPr lang="nb-NO" dirty="0" smtClean="0"/>
          </a:p>
          <a:p>
            <a:endParaRPr lang="nb-N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5400" dirty="0" smtClean="0">
                <a:solidFill>
                  <a:schemeClr val="accent6">
                    <a:lumMod val="50000"/>
                  </a:schemeClr>
                </a:solidFill>
              </a:rPr>
              <a:t>Three </a:t>
            </a:r>
            <a:r>
              <a:rPr lang="nb-NO" sz="5400" dirty="0" err="1" smtClean="0">
                <a:solidFill>
                  <a:schemeClr val="accent6">
                    <a:lumMod val="50000"/>
                  </a:schemeClr>
                </a:solidFill>
              </a:rPr>
              <a:t>Years</a:t>
            </a:r>
            <a:r>
              <a:rPr lang="nb-NO" sz="5400" dirty="0" smtClean="0">
                <a:solidFill>
                  <a:schemeClr val="accent6">
                    <a:lumMod val="50000"/>
                  </a:schemeClr>
                </a:solidFill>
              </a:rPr>
              <a:t> </a:t>
            </a:r>
            <a:r>
              <a:rPr lang="nb-NO" sz="5400" dirty="0" err="1" smtClean="0">
                <a:solidFill>
                  <a:schemeClr val="accent6">
                    <a:lumMod val="50000"/>
                  </a:schemeClr>
                </a:solidFill>
              </a:rPr>
              <a:t>Only</a:t>
            </a:r>
            <a:endParaRPr lang="nb-NO" sz="5400" dirty="0">
              <a:solidFill>
                <a:schemeClr val="accent6">
                  <a:lumMod val="50000"/>
                </a:schemeClr>
              </a:solidFill>
            </a:endParaRPr>
          </a:p>
        </p:txBody>
      </p:sp>
      <p:sp>
        <p:nvSpPr>
          <p:cNvPr id="3" name="Content Placeholder 2"/>
          <p:cNvSpPr>
            <a:spLocks noGrp="1"/>
          </p:cNvSpPr>
          <p:nvPr>
            <p:ph idx="1"/>
          </p:nvPr>
        </p:nvSpPr>
        <p:spPr>
          <a:xfrm>
            <a:off x="457200" y="1879600"/>
            <a:ext cx="8229600" cy="4538133"/>
          </a:xfrm>
        </p:spPr>
        <p:txBody>
          <a:bodyPr>
            <a:normAutofit/>
          </a:bodyPr>
          <a:lstStyle/>
          <a:p>
            <a:pPr>
              <a:buNone/>
            </a:pPr>
            <a:r>
              <a:rPr lang="en-GB" sz="4000" b="1" dirty="0" smtClean="0"/>
              <a:t>Katarina:</a:t>
            </a:r>
            <a:r>
              <a:rPr lang="en-GB" sz="4000" dirty="0" smtClean="0"/>
              <a:t> When his mother was to congratulate us for getting married, she shook my hand and said: ‘well then, I hope it is not one of those three-years-marriages.’ </a:t>
            </a:r>
            <a:endParaRPr lang="nb-NO"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solidFill>
                  <a:schemeClr val="accent6">
                    <a:lumMod val="50000"/>
                  </a:schemeClr>
                </a:solidFill>
              </a:rPr>
              <a:t>Russians Stuff</a:t>
            </a:r>
            <a:endParaRPr lang="en-GB" sz="5400" dirty="0">
              <a:solidFill>
                <a:schemeClr val="accent6">
                  <a:lumMod val="50000"/>
                </a:schemeClr>
              </a:solidFill>
            </a:endParaRPr>
          </a:p>
        </p:txBody>
      </p:sp>
      <p:sp>
        <p:nvSpPr>
          <p:cNvPr id="3" name="Content Placeholder 2"/>
          <p:cNvSpPr>
            <a:spLocks noGrp="1"/>
          </p:cNvSpPr>
          <p:nvPr>
            <p:ph idx="1"/>
          </p:nvPr>
        </p:nvSpPr>
        <p:spPr>
          <a:xfrm>
            <a:off x="457200" y="1600200"/>
            <a:ext cx="8229600" cy="5037667"/>
          </a:xfrm>
        </p:spPr>
        <p:txBody>
          <a:bodyPr>
            <a:normAutofit/>
          </a:bodyPr>
          <a:lstStyle/>
          <a:p>
            <a:pPr>
              <a:buNone/>
            </a:pPr>
            <a:r>
              <a:rPr lang="en-GB" sz="3600" b="1" dirty="0" err="1" smtClean="0"/>
              <a:t>Svein</a:t>
            </a:r>
            <a:r>
              <a:rPr lang="en-GB" sz="3600" b="1" dirty="0" smtClean="0"/>
              <a:t>:</a:t>
            </a:r>
            <a:r>
              <a:rPr lang="en-GB" sz="3600" dirty="0" smtClean="0"/>
              <a:t> My mother was very critical, right. She tried to make life difficult for us all the time. For example,</a:t>
            </a:r>
            <a:r>
              <a:rPr lang="en-GB" sz="3600" dirty="0" smtClean="0"/>
              <a:t> </a:t>
            </a:r>
            <a:r>
              <a:rPr lang="en-GB" sz="3600" dirty="0" smtClean="0"/>
              <a:t>she</a:t>
            </a:r>
            <a:r>
              <a:rPr lang="en-GB" sz="3600" dirty="0" smtClean="0"/>
              <a:t> </a:t>
            </a:r>
            <a:r>
              <a:rPr lang="en-GB" sz="3600" dirty="0" smtClean="0"/>
              <a:t>would tell Katarina what an ugly language she spoke when she was talking to our oldest son. It was this </a:t>
            </a:r>
            <a:r>
              <a:rPr lang="en-GB" sz="3600" dirty="0" err="1" smtClean="0"/>
              <a:t>norwegianisation</a:t>
            </a:r>
            <a:r>
              <a:rPr lang="en-GB" sz="3600" dirty="0" smtClean="0"/>
              <a:t> all the time. For example, we had some glasses in the cupboard. ‘Why do you have that Russian stuff here?’ they would ask. </a:t>
            </a:r>
          </a:p>
          <a:p>
            <a:endParaRPr lang="nb-N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5400" dirty="0" err="1" smtClean="0">
                <a:solidFill>
                  <a:schemeClr val="accent6">
                    <a:lumMod val="50000"/>
                  </a:schemeClr>
                </a:solidFill>
              </a:rPr>
              <a:t>Too</a:t>
            </a:r>
            <a:r>
              <a:rPr lang="nb-NO" sz="5400" dirty="0" smtClean="0">
                <a:solidFill>
                  <a:schemeClr val="accent6">
                    <a:lumMod val="50000"/>
                  </a:schemeClr>
                </a:solidFill>
              </a:rPr>
              <a:t> </a:t>
            </a:r>
            <a:r>
              <a:rPr lang="nb-NO" sz="5400" dirty="0" err="1" smtClean="0">
                <a:solidFill>
                  <a:schemeClr val="accent6">
                    <a:lumMod val="50000"/>
                  </a:schemeClr>
                </a:solidFill>
              </a:rPr>
              <a:t>Norwegian</a:t>
            </a:r>
            <a:endParaRPr lang="nb-NO" sz="5400" dirty="0">
              <a:solidFill>
                <a:schemeClr val="accent6">
                  <a:lumMod val="50000"/>
                </a:schemeClr>
              </a:solidFill>
            </a:endParaRPr>
          </a:p>
        </p:txBody>
      </p:sp>
      <p:sp>
        <p:nvSpPr>
          <p:cNvPr id="3" name="Content Placeholder 2"/>
          <p:cNvSpPr>
            <a:spLocks noGrp="1"/>
          </p:cNvSpPr>
          <p:nvPr>
            <p:ph idx="1"/>
          </p:nvPr>
        </p:nvSpPr>
        <p:spPr>
          <a:xfrm>
            <a:off x="457200" y="1600200"/>
            <a:ext cx="8229600" cy="5054600"/>
          </a:xfrm>
        </p:spPr>
        <p:txBody>
          <a:bodyPr>
            <a:normAutofit/>
          </a:bodyPr>
          <a:lstStyle/>
          <a:p>
            <a:pPr>
              <a:buNone/>
            </a:pPr>
            <a:r>
              <a:rPr lang="en-GB" sz="3600" b="1" dirty="0" smtClean="0"/>
              <a:t>Katarina:</a:t>
            </a:r>
            <a:r>
              <a:rPr lang="en-GB" sz="3600" dirty="0" smtClean="0"/>
              <a:t> She complained that everything in our home was too Norwegian. That I had become too Norwegian. And his mother claimed we were all too Ukrainian. And then they reigned one period each. Changed all the cups, pots and glasses in the house. </a:t>
            </a:r>
            <a:r>
              <a:rPr lang="nb-NO" sz="3600" dirty="0" smtClean="0"/>
              <a:t>(…)</a:t>
            </a:r>
            <a:r>
              <a:rPr lang="en-GB" sz="3600" dirty="0" smtClean="0"/>
              <a:t> My mother saw me as a traitor leaving off my own culture</a:t>
            </a:r>
            <a:r>
              <a:rPr lang="en-GB" sz="3600" smtClean="0"/>
              <a:t>. </a:t>
            </a:r>
            <a:endParaRPr lang="nb-NO"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solidFill>
                  <a:schemeClr val="accent6">
                    <a:lumMod val="50000"/>
                  </a:schemeClr>
                </a:solidFill>
              </a:rPr>
              <a:t>Repeated </a:t>
            </a:r>
            <a:r>
              <a:rPr lang="en-GB" sz="5400" dirty="0" err="1" smtClean="0">
                <a:solidFill>
                  <a:schemeClr val="accent6">
                    <a:lumMod val="50000"/>
                  </a:schemeClr>
                </a:solidFill>
              </a:rPr>
              <a:t>Norwegianization</a:t>
            </a:r>
            <a:endParaRPr lang="nb-NO" sz="5400" dirty="0">
              <a:solidFill>
                <a:schemeClr val="accent6">
                  <a:lumMod val="50000"/>
                </a:schemeClr>
              </a:solidFill>
            </a:endParaRPr>
          </a:p>
        </p:txBody>
      </p:sp>
      <p:sp>
        <p:nvSpPr>
          <p:cNvPr id="3" name="Content Placeholder 2"/>
          <p:cNvSpPr>
            <a:spLocks noGrp="1"/>
          </p:cNvSpPr>
          <p:nvPr>
            <p:ph idx="1"/>
          </p:nvPr>
        </p:nvSpPr>
        <p:spPr>
          <a:xfrm>
            <a:off x="457200" y="1417638"/>
            <a:ext cx="8229600" cy="5440362"/>
          </a:xfrm>
        </p:spPr>
        <p:txBody>
          <a:bodyPr>
            <a:normAutofit fontScale="85000" lnSpcReduction="20000"/>
          </a:bodyPr>
          <a:lstStyle/>
          <a:p>
            <a:pPr>
              <a:buNone/>
            </a:pPr>
            <a:r>
              <a:rPr lang="en-GB" sz="3529" b="1" dirty="0" err="1" smtClean="0"/>
              <a:t>Svein</a:t>
            </a:r>
            <a:r>
              <a:rPr lang="en-GB" sz="3529" b="1" dirty="0" smtClean="0"/>
              <a:t>:</a:t>
            </a:r>
            <a:r>
              <a:rPr lang="en-GB" sz="3529" dirty="0" smtClean="0"/>
              <a:t> My mother is very conscious about the importance of being Norwegian. (…) If you ask my mother, she would say that she is not Sami, but Norwegian. Even though she is Sami. My mother was born in the early 50s and attended school during the most intense period of </a:t>
            </a:r>
            <a:r>
              <a:rPr lang="en-GB" sz="3529" dirty="0" err="1" smtClean="0"/>
              <a:t>norwegianisation</a:t>
            </a:r>
            <a:r>
              <a:rPr lang="en-GB" sz="3529" dirty="0" smtClean="0"/>
              <a:t>. Her parents wouldn’t teach her the Sami language. </a:t>
            </a:r>
            <a:endParaRPr lang="nb-NO" sz="3529" dirty="0" smtClean="0"/>
          </a:p>
          <a:p>
            <a:pPr>
              <a:buNone/>
            </a:pPr>
            <a:r>
              <a:rPr lang="en-GB" sz="3529" b="1" dirty="0" smtClean="0"/>
              <a:t>Katarina:</a:t>
            </a:r>
            <a:r>
              <a:rPr lang="en-GB" sz="3529" dirty="0" smtClean="0"/>
              <a:t> It is similar to what I experienced. I didn’t speak Ukrainian to our oldest son because everyone said that the language I spoke was so ugly. You had to talk Norwegian only. Even though you wanted to keep the language. </a:t>
            </a:r>
            <a:endParaRPr lang="nb-NO" sz="3529" dirty="0" smtClean="0"/>
          </a:p>
          <a:p>
            <a:endParaRPr lang="nb-N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6" name="Content Placeholder 5" descr="diploma4.jpg"/>
          <p:cNvPicPr>
            <a:picLocks noGrp="1" noChangeAspect="1"/>
          </p:cNvPicPr>
          <p:nvPr>
            <p:ph idx="1"/>
          </p:nvPr>
        </p:nvPicPr>
        <p:blipFill>
          <a:blip r:embed="rId3"/>
          <a:srcRect l="-75236" r="-75236"/>
          <a:stretch>
            <a:fillRect/>
          </a:stretch>
        </p:blipFill>
        <p:spPr>
          <a:xfrm>
            <a:off x="-1586801" y="1"/>
            <a:ext cx="12469963" cy="6857999"/>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4" name="Content Placeholder 3" descr="nokut.tiff"/>
          <p:cNvPicPr>
            <a:picLocks noGrp="1" noChangeAspect="1"/>
          </p:cNvPicPr>
          <p:nvPr>
            <p:ph idx="1"/>
          </p:nvPr>
        </p:nvPicPr>
        <p:blipFill>
          <a:blip r:embed="rId3"/>
          <a:srcRect l="-8997" r="-8997"/>
          <a:stretch>
            <a:fillRect/>
          </a:stretch>
        </p:blipFill>
        <p:spPr>
          <a:xfrm>
            <a:off x="-1049867" y="1"/>
            <a:ext cx="11176000" cy="690842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5400" dirty="0" smtClean="0">
                <a:solidFill>
                  <a:schemeClr val="accent6">
                    <a:lumMod val="50000"/>
                  </a:schemeClr>
                </a:solidFill>
              </a:rPr>
              <a:t>Do </a:t>
            </a:r>
            <a:r>
              <a:rPr lang="nb-NO" sz="5400" dirty="0" err="1" smtClean="0">
                <a:solidFill>
                  <a:schemeClr val="accent6">
                    <a:lumMod val="50000"/>
                  </a:schemeClr>
                </a:solidFill>
              </a:rPr>
              <a:t>You</a:t>
            </a:r>
            <a:r>
              <a:rPr lang="nb-NO" sz="5400" dirty="0" smtClean="0">
                <a:solidFill>
                  <a:schemeClr val="accent6">
                    <a:lumMod val="50000"/>
                  </a:schemeClr>
                </a:solidFill>
              </a:rPr>
              <a:t> </a:t>
            </a:r>
            <a:r>
              <a:rPr lang="nb-NO" sz="5400" dirty="0" err="1" smtClean="0">
                <a:solidFill>
                  <a:schemeClr val="accent6">
                    <a:lumMod val="50000"/>
                  </a:schemeClr>
                </a:solidFill>
              </a:rPr>
              <a:t>Speak</a:t>
            </a:r>
            <a:r>
              <a:rPr lang="nb-NO" sz="5400" dirty="0" smtClean="0">
                <a:solidFill>
                  <a:schemeClr val="accent6">
                    <a:lumMod val="50000"/>
                  </a:schemeClr>
                </a:solidFill>
              </a:rPr>
              <a:t> </a:t>
            </a:r>
            <a:r>
              <a:rPr lang="nb-NO" sz="5400" dirty="0" err="1" smtClean="0">
                <a:solidFill>
                  <a:schemeClr val="accent6">
                    <a:lumMod val="50000"/>
                  </a:schemeClr>
                </a:solidFill>
              </a:rPr>
              <a:t>Norwegian</a:t>
            </a:r>
            <a:r>
              <a:rPr lang="nb-NO" sz="5400" dirty="0" smtClean="0">
                <a:solidFill>
                  <a:schemeClr val="accent6">
                    <a:lumMod val="50000"/>
                  </a:schemeClr>
                </a:solidFill>
              </a:rPr>
              <a:t>?</a:t>
            </a:r>
            <a:endParaRPr lang="nb-NO" sz="5400" dirty="0">
              <a:solidFill>
                <a:schemeClr val="accent6">
                  <a:lumMod val="50000"/>
                </a:schemeClr>
              </a:solidFill>
            </a:endParaRPr>
          </a:p>
        </p:txBody>
      </p:sp>
      <p:sp>
        <p:nvSpPr>
          <p:cNvPr id="3" name="Content Placeholder 2"/>
          <p:cNvSpPr>
            <a:spLocks noGrp="1"/>
          </p:cNvSpPr>
          <p:nvPr>
            <p:ph idx="1"/>
          </p:nvPr>
        </p:nvSpPr>
        <p:spPr>
          <a:xfrm>
            <a:off x="491066" y="1417638"/>
            <a:ext cx="8229600" cy="5203295"/>
          </a:xfrm>
        </p:spPr>
        <p:txBody>
          <a:bodyPr>
            <a:normAutofit fontScale="92500" lnSpcReduction="10000"/>
          </a:bodyPr>
          <a:lstStyle/>
          <a:p>
            <a:pPr>
              <a:buNone/>
            </a:pPr>
            <a:r>
              <a:rPr lang="en-GB" b="1" dirty="0" err="1" smtClean="0"/>
              <a:t>Svein</a:t>
            </a:r>
            <a:r>
              <a:rPr lang="en-GB" b="1" dirty="0" smtClean="0"/>
              <a:t>:</a:t>
            </a:r>
            <a:r>
              <a:rPr lang="en-GB" dirty="0" smtClean="0"/>
              <a:t> Even if you have a Norwegian University degree, foreigners are always questioned about their Norwegian skills.</a:t>
            </a:r>
            <a:endParaRPr lang="nb-NO" dirty="0" smtClean="0"/>
          </a:p>
          <a:p>
            <a:pPr>
              <a:buNone/>
            </a:pPr>
            <a:r>
              <a:rPr lang="en-GB" b="1" dirty="0" smtClean="0"/>
              <a:t>Katarina:</a:t>
            </a:r>
            <a:r>
              <a:rPr lang="en-GB" dirty="0" smtClean="0"/>
              <a:t> You have to defend your papers all the time. They clearly see from the papers that you have a bachelor’s degree. But no matter how well you know </a:t>
            </a:r>
            <a:r>
              <a:rPr lang="en-GB" dirty="0" err="1" smtClean="0"/>
              <a:t>Norwgian</a:t>
            </a:r>
            <a:r>
              <a:rPr lang="en-GB" dirty="0" smtClean="0"/>
              <a:t>, they are always putting you down. It really affects you when they ask these things. My skills in Norwegian are well documented, with exams from the University College with a good grade and all. It should be unnecessary to humiliate you like that. </a:t>
            </a:r>
            <a:endParaRPr lang="nb-NO" dirty="0" smtClean="0"/>
          </a:p>
          <a:p>
            <a:endParaRPr lang="nb-N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sp>
        <p:nvSpPr>
          <p:cNvPr id="3" name="Content Placeholder 2"/>
          <p:cNvSpPr>
            <a:spLocks noGrp="1"/>
          </p:cNvSpPr>
          <p:nvPr>
            <p:ph idx="1"/>
          </p:nvPr>
        </p:nvSpPr>
        <p:spPr/>
        <p:txBody>
          <a:bodyPr>
            <a:normAutofit/>
          </a:bodyPr>
          <a:lstStyle/>
          <a:p>
            <a:pPr>
              <a:buNone/>
            </a:pPr>
            <a:r>
              <a:rPr lang="en-GB" sz="4800" dirty="0" smtClean="0"/>
              <a:t>	If you don’t do like people do in Norway, you aren’t accepted. You have to be Norwegian to live in Norway. </a:t>
            </a:r>
            <a:endParaRPr lang="nb-NO" sz="4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5400" smtClean="0">
                <a:solidFill>
                  <a:schemeClr val="accent6">
                    <a:lumMod val="50000"/>
                  </a:schemeClr>
                </a:solidFill>
              </a:rPr>
              <a:t>Saving </a:t>
            </a:r>
            <a:r>
              <a:rPr lang="nb-NO" sz="5400" dirty="0" err="1" smtClean="0">
                <a:solidFill>
                  <a:schemeClr val="accent6">
                    <a:lumMod val="50000"/>
                  </a:schemeClr>
                </a:solidFill>
              </a:rPr>
              <a:t>the</a:t>
            </a:r>
            <a:r>
              <a:rPr lang="nb-NO" sz="5400" dirty="0" smtClean="0">
                <a:solidFill>
                  <a:schemeClr val="accent6">
                    <a:lumMod val="50000"/>
                  </a:schemeClr>
                </a:solidFill>
              </a:rPr>
              <a:t> </a:t>
            </a:r>
            <a:r>
              <a:rPr lang="nb-NO" sz="5400" dirty="0" err="1" smtClean="0">
                <a:solidFill>
                  <a:schemeClr val="accent6">
                    <a:lumMod val="50000"/>
                  </a:schemeClr>
                </a:solidFill>
              </a:rPr>
              <a:t>Russians</a:t>
            </a:r>
            <a:endParaRPr lang="nb-NO" sz="5400" dirty="0">
              <a:solidFill>
                <a:schemeClr val="accent6">
                  <a:lumMod val="50000"/>
                </a:schemeClr>
              </a:solidFill>
            </a:endParaRP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a:buNone/>
            </a:pPr>
            <a:r>
              <a:rPr lang="en-GB" b="1" dirty="0" err="1" smtClean="0"/>
              <a:t>Svein</a:t>
            </a:r>
            <a:r>
              <a:rPr lang="en-GB" b="1" dirty="0" smtClean="0"/>
              <a:t>:</a:t>
            </a:r>
            <a:r>
              <a:rPr lang="en-GB" dirty="0" smtClean="0"/>
              <a:t> If you look at it cynically: what saved the Northerners (people from the three northernmost regions of Norway) in Oslo during the 60s was the arrival of the Pakistanis. Then the Oslo people had somebody else to pay hell. This could be what saves the Russians in </a:t>
            </a:r>
            <a:r>
              <a:rPr lang="en-GB" dirty="0" err="1" smtClean="0"/>
              <a:t>Finnmark</a:t>
            </a:r>
            <a:r>
              <a:rPr lang="en-GB" dirty="0" smtClean="0"/>
              <a:t>. The arrival of asylum-seekers. </a:t>
            </a:r>
          </a:p>
          <a:p>
            <a:pPr>
              <a:buNone/>
            </a:pPr>
            <a:r>
              <a:rPr lang="en-GB" b="1" dirty="0" smtClean="0"/>
              <a:t>Katarina:</a:t>
            </a:r>
            <a:r>
              <a:rPr lang="en-GB" dirty="0" smtClean="0"/>
              <a:t> Last year, there was a lot of writing in the papers about asylum-seekers, and then there are less focus on us (the Russians and Eastern-Europeans). We had a year off! </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sp>
        <p:nvSpPr>
          <p:cNvPr id="5" name="Content Placeholder 4"/>
          <p:cNvSpPr>
            <a:spLocks noGrp="1"/>
          </p:cNvSpPr>
          <p:nvPr>
            <p:ph idx="1"/>
          </p:nvPr>
        </p:nvSpPr>
        <p:spPr/>
        <p:txBody>
          <a:bodyPr/>
          <a:lstStyle/>
          <a:p>
            <a:endParaRPr lang="nb-NO" dirty="0"/>
          </a:p>
        </p:txBody>
      </p:sp>
      <p:sp>
        <p:nvSpPr>
          <p:cNvPr id="6" name="Oval 5"/>
          <p:cNvSpPr/>
          <p:nvPr/>
        </p:nvSpPr>
        <p:spPr>
          <a:xfrm>
            <a:off x="1553489" y="988326"/>
            <a:ext cx="4110414" cy="4144463"/>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nb-NO" sz="5400" dirty="0" err="1" smtClean="0"/>
              <a:t>Nation</a:t>
            </a:r>
            <a:endParaRPr lang="nb-NO" sz="5400" dirty="0"/>
          </a:p>
        </p:txBody>
      </p:sp>
      <p:sp>
        <p:nvSpPr>
          <p:cNvPr id="7" name="Oval 6"/>
          <p:cNvSpPr/>
          <p:nvPr/>
        </p:nvSpPr>
        <p:spPr>
          <a:xfrm>
            <a:off x="2008125" y="1684865"/>
            <a:ext cx="3943324" cy="4144463"/>
          </a:xfrm>
          <a:prstGeom prst="ellipse">
            <a:avLst/>
          </a:prstGeom>
          <a:solidFill>
            <a:schemeClr val="accent6">
              <a:lumMod val="75000"/>
              <a:alpha val="37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nb-NO" sz="4800" dirty="0" smtClean="0"/>
              <a:t>State</a:t>
            </a:r>
            <a:endParaRPr lang="nb-NO" sz="4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6" name="Content Placeholder 5" descr="nathan 2.tiff"/>
          <p:cNvPicPr>
            <a:picLocks noGrp="1" noChangeAspect="1"/>
          </p:cNvPicPr>
          <p:nvPr>
            <p:ph idx="1"/>
          </p:nvPr>
        </p:nvPicPr>
        <p:blipFill>
          <a:blip r:embed="rId2"/>
          <a:srcRect l="-23303" r="-23303"/>
          <a:stretch>
            <a:fillRect/>
          </a:stretch>
        </p:blipFill>
        <p:spPr>
          <a:xfrm>
            <a:off x="-1679503" y="0"/>
            <a:ext cx="12469963" cy="6858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sp>
        <p:nvSpPr>
          <p:cNvPr id="5" name="Content Placeholder 4"/>
          <p:cNvSpPr>
            <a:spLocks noGrp="1"/>
          </p:cNvSpPr>
          <p:nvPr>
            <p:ph idx="1"/>
          </p:nvPr>
        </p:nvSpPr>
        <p:spPr/>
        <p:txBody>
          <a:bodyPr/>
          <a:lstStyle/>
          <a:p>
            <a:endParaRPr lang="nb-NO" dirty="0"/>
          </a:p>
        </p:txBody>
      </p:sp>
      <p:sp>
        <p:nvSpPr>
          <p:cNvPr id="6" name="Oval 5"/>
          <p:cNvSpPr/>
          <p:nvPr/>
        </p:nvSpPr>
        <p:spPr>
          <a:xfrm>
            <a:off x="1553489" y="988326"/>
            <a:ext cx="4110414" cy="4144463"/>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nb-NO" sz="5400" dirty="0" err="1" smtClean="0"/>
              <a:t>Nation</a:t>
            </a:r>
            <a:endParaRPr lang="nb-NO" sz="5400" dirty="0"/>
          </a:p>
        </p:txBody>
      </p:sp>
      <p:sp>
        <p:nvSpPr>
          <p:cNvPr id="7" name="Oval 6"/>
          <p:cNvSpPr/>
          <p:nvPr/>
        </p:nvSpPr>
        <p:spPr>
          <a:xfrm>
            <a:off x="2008125" y="1684865"/>
            <a:ext cx="3943324" cy="4144463"/>
          </a:xfrm>
          <a:prstGeom prst="ellipse">
            <a:avLst/>
          </a:prstGeom>
          <a:solidFill>
            <a:schemeClr val="accent6">
              <a:lumMod val="75000"/>
              <a:alpha val="37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nb-NO" sz="4800" dirty="0" smtClean="0"/>
              <a:t>State</a:t>
            </a:r>
            <a:endParaRPr lang="nb-NO" sz="4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nb-NO" dirty="0" err="1" smtClean="0">
                <a:solidFill>
                  <a:schemeClr val="accent6">
                    <a:lumMod val="75000"/>
                  </a:schemeClr>
                </a:solidFill>
              </a:rPr>
              <a:t>Thank</a:t>
            </a:r>
            <a:r>
              <a:rPr lang="nb-NO" dirty="0" smtClean="0">
                <a:solidFill>
                  <a:schemeClr val="accent6">
                    <a:lumMod val="75000"/>
                  </a:schemeClr>
                </a:solidFill>
              </a:rPr>
              <a:t> </a:t>
            </a:r>
            <a:r>
              <a:rPr lang="nb-NO" dirty="0" err="1" smtClean="0">
                <a:solidFill>
                  <a:schemeClr val="accent6">
                    <a:lumMod val="75000"/>
                  </a:schemeClr>
                </a:solidFill>
              </a:rPr>
              <a:t>you</a:t>
            </a:r>
            <a:r>
              <a:rPr lang="nb-NO" dirty="0" smtClean="0">
                <a:solidFill>
                  <a:schemeClr val="accent6">
                    <a:lumMod val="75000"/>
                  </a:schemeClr>
                </a:solidFill>
              </a:rPr>
              <a:t> for </a:t>
            </a:r>
            <a:r>
              <a:rPr lang="nb-NO" dirty="0" err="1" smtClean="0">
                <a:solidFill>
                  <a:schemeClr val="accent6">
                    <a:lumMod val="75000"/>
                  </a:schemeClr>
                </a:solidFill>
              </a:rPr>
              <a:t>coming</a:t>
            </a:r>
            <a:r>
              <a:rPr lang="nb-NO" dirty="0" smtClean="0">
                <a:solidFill>
                  <a:schemeClr val="accent6">
                    <a:lumMod val="75000"/>
                  </a:schemeClr>
                </a:solidFill>
              </a:rPr>
              <a:t>!</a:t>
            </a:r>
            <a:endParaRPr lang="nb-NO" dirty="0">
              <a:solidFill>
                <a:schemeClr val="accent6">
                  <a:lumMod val="75000"/>
                </a:schemeClr>
              </a:solidFill>
            </a:endParaRPr>
          </a:p>
        </p:txBody>
      </p:sp>
      <p:sp>
        <p:nvSpPr>
          <p:cNvPr id="7" name="Subtitle 6"/>
          <p:cNvSpPr>
            <a:spLocks noGrp="1"/>
          </p:cNvSpPr>
          <p:nvPr>
            <p:ph type="subTitle" idx="1"/>
          </p:nvPr>
        </p:nvSpPr>
        <p:spPr/>
        <p:txBody>
          <a:bodyPr/>
          <a:lstStyle/>
          <a:p>
            <a:r>
              <a:rPr lang="nb-NO" dirty="0" err="1" smtClean="0">
                <a:solidFill>
                  <a:schemeClr val="accent2">
                    <a:lumMod val="40000"/>
                    <a:lumOff val="60000"/>
                  </a:schemeClr>
                </a:solidFill>
              </a:rPr>
              <a:t>Welcome</a:t>
            </a:r>
            <a:r>
              <a:rPr lang="nb-NO" dirty="0" smtClean="0">
                <a:solidFill>
                  <a:schemeClr val="accent2">
                    <a:lumMod val="40000"/>
                    <a:lumOff val="60000"/>
                  </a:schemeClr>
                </a:solidFill>
              </a:rPr>
              <a:t> back </a:t>
            </a:r>
            <a:r>
              <a:rPr lang="nb-NO" dirty="0" err="1" smtClean="0">
                <a:solidFill>
                  <a:schemeClr val="accent2">
                    <a:lumMod val="40000"/>
                    <a:lumOff val="60000"/>
                  </a:schemeClr>
                </a:solidFill>
              </a:rPr>
              <a:t>tomorrow</a:t>
            </a:r>
            <a:r>
              <a:rPr lang="nb-NO" dirty="0" smtClean="0">
                <a:solidFill>
                  <a:schemeClr val="accent2">
                    <a:lumMod val="40000"/>
                    <a:lumOff val="60000"/>
                  </a:schemeClr>
                </a:solidFill>
              </a:rPr>
              <a:t> 10.15</a:t>
            </a:r>
            <a:endParaRPr lang="nb-NO" dirty="0">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5400" dirty="0" smtClean="0">
                <a:solidFill>
                  <a:schemeClr val="accent6">
                    <a:lumMod val="50000"/>
                  </a:schemeClr>
                </a:solidFill>
              </a:rPr>
              <a:t>State</a:t>
            </a:r>
            <a:endParaRPr lang="nb-NO" sz="5400" dirty="0">
              <a:solidFill>
                <a:schemeClr val="accent6">
                  <a:lumMod val="50000"/>
                </a:schemeClr>
              </a:solidFill>
            </a:endParaRPr>
          </a:p>
        </p:txBody>
      </p:sp>
      <p:sp>
        <p:nvSpPr>
          <p:cNvPr id="3" name="Content Placeholder 2"/>
          <p:cNvSpPr>
            <a:spLocks noGrp="1"/>
          </p:cNvSpPr>
          <p:nvPr>
            <p:ph idx="1"/>
          </p:nvPr>
        </p:nvSpPr>
        <p:spPr>
          <a:xfrm>
            <a:off x="4267388" y="1603901"/>
            <a:ext cx="3945467" cy="4525963"/>
          </a:xfrm>
        </p:spPr>
        <p:txBody>
          <a:bodyPr/>
          <a:lstStyle/>
          <a:p>
            <a:pPr>
              <a:buNone/>
            </a:pPr>
            <a:endParaRPr lang="en-GB" dirty="0" smtClean="0"/>
          </a:p>
          <a:p>
            <a:pPr>
              <a:buNone/>
            </a:pPr>
            <a:r>
              <a:rPr lang="en-GB" sz="4400" dirty="0" smtClean="0"/>
              <a:t>	</a:t>
            </a:r>
            <a:r>
              <a:rPr lang="en-GB" sz="4800" dirty="0" smtClean="0"/>
              <a:t>Organisation </a:t>
            </a:r>
            <a:r>
              <a:rPr lang="en-GB" sz="4800" dirty="0" smtClean="0"/>
              <a:t>claiming control over territories and people.</a:t>
            </a:r>
          </a:p>
          <a:p>
            <a:pPr lvl="2">
              <a:buNone/>
            </a:pPr>
            <a:endParaRPr lang="nb-NO" sz="4400" dirty="0" smtClean="0"/>
          </a:p>
        </p:txBody>
      </p:sp>
      <p:pic>
        <p:nvPicPr>
          <p:cNvPr id="5" name="Picture 4" descr="Norsk pass redigert.jpg"/>
          <p:cNvPicPr>
            <a:picLocks noChangeAspect="1"/>
          </p:cNvPicPr>
          <p:nvPr/>
        </p:nvPicPr>
        <p:blipFill>
          <a:blip r:embed="rId3"/>
          <a:stretch>
            <a:fillRect/>
          </a:stretch>
        </p:blipFill>
        <p:spPr>
          <a:xfrm>
            <a:off x="965190" y="1739364"/>
            <a:ext cx="3200600" cy="457676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solidFill>
                  <a:schemeClr val="accent6">
                    <a:lumMod val="50000"/>
                  </a:schemeClr>
                </a:solidFill>
              </a:rPr>
              <a:t>Nation</a:t>
            </a:r>
            <a:endParaRPr lang="en-GB" sz="5400" dirty="0">
              <a:solidFill>
                <a:schemeClr val="accent6">
                  <a:lumMod val="50000"/>
                </a:schemeClr>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4800" dirty="0" smtClean="0"/>
              <a:t>Nation = state</a:t>
            </a:r>
          </a:p>
          <a:p>
            <a:pPr marL="514350" indent="-514350">
              <a:buFont typeface="+mj-lt"/>
              <a:buAutoNum type="arabicPeriod"/>
            </a:pPr>
            <a:r>
              <a:rPr lang="en-GB" sz="4800" dirty="0" smtClean="0"/>
              <a:t>A people with common cultural traits</a:t>
            </a:r>
          </a:p>
          <a:p>
            <a:pPr marL="514350" indent="-514350">
              <a:buFont typeface="+mj-lt"/>
              <a:buAutoNum type="arabicPeriod"/>
            </a:pPr>
            <a:r>
              <a:rPr lang="en-GB" sz="4800" dirty="0" smtClean="0"/>
              <a:t>Any group of people that define themselves as a nation</a:t>
            </a:r>
            <a:endParaRPr lang="en-GB"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GB" sz="5400" dirty="0" smtClean="0">
                <a:solidFill>
                  <a:schemeClr val="accent6">
                    <a:lumMod val="50000"/>
                  </a:schemeClr>
                </a:solidFill>
              </a:rPr>
              <a:t>State							Nation</a:t>
            </a:r>
            <a:endParaRPr lang="en-GB" sz="5400" dirty="0">
              <a:solidFill>
                <a:schemeClr val="accent6">
                  <a:lumMod val="50000"/>
                </a:schemeClr>
              </a:solidFill>
            </a:endParaRPr>
          </a:p>
        </p:txBody>
      </p:sp>
      <p:sp>
        <p:nvSpPr>
          <p:cNvPr id="8" name="Content Placeholder 7"/>
          <p:cNvSpPr>
            <a:spLocks noGrp="1"/>
          </p:cNvSpPr>
          <p:nvPr>
            <p:ph idx="1"/>
          </p:nvPr>
        </p:nvSpPr>
        <p:spPr>
          <a:xfrm>
            <a:off x="533400" y="1417637"/>
            <a:ext cx="8382000" cy="5050895"/>
          </a:xfrm>
        </p:spPr>
        <p:txBody>
          <a:bodyPr>
            <a:noAutofit/>
          </a:bodyPr>
          <a:lstStyle/>
          <a:p>
            <a:pPr>
              <a:buNone/>
            </a:pPr>
            <a:r>
              <a:rPr lang="en-GB" dirty="0" smtClean="0"/>
              <a:t>The sphere of power			The sphere of culture</a:t>
            </a:r>
          </a:p>
          <a:p>
            <a:pPr>
              <a:buNone/>
            </a:pPr>
            <a:r>
              <a:rPr lang="en-GB" dirty="0" smtClean="0"/>
              <a:t>Form of organisation			Idea</a:t>
            </a:r>
          </a:p>
          <a:p>
            <a:pPr>
              <a:buNone/>
            </a:pPr>
            <a:r>
              <a:rPr lang="en-GB" dirty="0" smtClean="0"/>
              <a:t>Citizenship							Ethnicity</a:t>
            </a:r>
          </a:p>
          <a:p>
            <a:pPr>
              <a:buNone/>
            </a:pPr>
            <a:r>
              <a:rPr lang="en-GB" dirty="0" smtClean="0"/>
              <a:t>Physical and legal borders 	Symbolic borders</a:t>
            </a:r>
          </a:p>
          <a:p>
            <a:pPr>
              <a:buNone/>
            </a:pPr>
            <a:r>
              <a:rPr lang="en-GB" dirty="0" smtClean="0"/>
              <a:t>Institutions						People</a:t>
            </a:r>
          </a:p>
          <a:p>
            <a:pPr>
              <a:buNone/>
            </a:pPr>
            <a:r>
              <a:rPr lang="en-GB" dirty="0" smtClean="0"/>
              <a:t>Compulsory association		Imagined community</a:t>
            </a:r>
          </a:p>
          <a:p>
            <a:pPr>
              <a:buNone/>
            </a:pPr>
            <a:r>
              <a:rPr lang="en-GB" dirty="0" smtClean="0"/>
              <a:t>Rational								Emotional</a:t>
            </a:r>
          </a:p>
          <a:p>
            <a:pPr>
              <a:buNone/>
            </a:pPr>
            <a:r>
              <a:rPr lang="en-GB" dirty="0" smtClean="0"/>
              <a:t>A legal status						A feeling of belonging</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solidFill>
                  <a:schemeClr val="accent6">
                    <a:lumMod val="50000"/>
                  </a:schemeClr>
                </a:solidFill>
              </a:rPr>
              <a:t>Norway – A National State</a:t>
            </a:r>
            <a:endParaRPr lang="en-GB" sz="5400" dirty="0">
              <a:solidFill>
                <a:schemeClr val="accent6">
                  <a:lumMod val="50000"/>
                </a:schemeClr>
              </a:solidFill>
            </a:endParaRPr>
          </a:p>
        </p:txBody>
      </p:sp>
      <p:sp>
        <p:nvSpPr>
          <p:cNvPr id="3" name="Content Placeholder 2"/>
          <p:cNvSpPr>
            <a:spLocks noGrp="1"/>
          </p:cNvSpPr>
          <p:nvPr>
            <p:ph idx="1"/>
          </p:nvPr>
        </p:nvSpPr>
        <p:spPr>
          <a:xfrm>
            <a:off x="457200" y="1998132"/>
            <a:ext cx="8229600" cy="4453467"/>
          </a:xfrm>
        </p:spPr>
        <p:txBody>
          <a:bodyPr>
            <a:normAutofit/>
          </a:bodyPr>
          <a:lstStyle/>
          <a:p>
            <a:r>
              <a:rPr lang="en-GB" sz="4800" dirty="0" smtClean="0"/>
              <a:t>State formation</a:t>
            </a:r>
          </a:p>
          <a:p>
            <a:r>
              <a:rPr lang="en-GB" sz="4800" dirty="0" smtClean="0"/>
              <a:t>Assimilation</a:t>
            </a:r>
          </a:p>
          <a:p>
            <a:r>
              <a:rPr lang="en-GB" sz="4800" dirty="0" err="1" smtClean="0"/>
              <a:t>Ethnification</a:t>
            </a:r>
            <a:endParaRPr lang="en-GB"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sp>
        <p:nvSpPr>
          <p:cNvPr id="5" name="Content Placeholder 4"/>
          <p:cNvSpPr>
            <a:spLocks noGrp="1"/>
          </p:cNvSpPr>
          <p:nvPr>
            <p:ph idx="1"/>
          </p:nvPr>
        </p:nvSpPr>
        <p:spPr/>
        <p:txBody>
          <a:bodyPr/>
          <a:lstStyle/>
          <a:p>
            <a:endParaRPr lang="nb-NO" dirty="0"/>
          </a:p>
        </p:txBody>
      </p:sp>
      <p:sp>
        <p:nvSpPr>
          <p:cNvPr id="6" name="Oval 5"/>
          <p:cNvSpPr/>
          <p:nvPr/>
        </p:nvSpPr>
        <p:spPr>
          <a:xfrm>
            <a:off x="1553489" y="988326"/>
            <a:ext cx="4110414" cy="4144463"/>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nb-NO" sz="5400" dirty="0" err="1" smtClean="0"/>
              <a:t>Nation</a:t>
            </a:r>
            <a:endParaRPr lang="nb-NO" sz="5400" dirty="0"/>
          </a:p>
        </p:txBody>
      </p:sp>
      <p:sp>
        <p:nvSpPr>
          <p:cNvPr id="7" name="Oval 6"/>
          <p:cNvSpPr/>
          <p:nvPr/>
        </p:nvSpPr>
        <p:spPr>
          <a:xfrm>
            <a:off x="2008125" y="1684865"/>
            <a:ext cx="3943324" cy="4144463"/>
          </a:xfrm>
          <a:prstGeom prst="ellipse">
            <a:avLst/>
          </a:prstGeom>
          <a:solidFill>
            <a:schemeClr val="accent6">
              <a:lumMod val="75000"/>
              <a:alpha val="37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nb-NO" sz="4800" dirty="0" smtClean="0"/>
              <a:t>State</a:t>
            </a:r>
            <a:endParaRPr lang="nb-NO" sz="4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nb-NO" sz="6000" dirty="0" err="1" smtClean="0">
                <a:solidFill>
                  <a:schemeClr val="accent6">
                    <a:lumMod val="50000"/>
                  </a:schemeClr>
                </a:solidFill>
              </a:rPr>
              <a:t>Becoming</a:t>
            </a:r>
            <a:r>
              <a:rPr lang="nb-NO" sz="6000" dirty="0" smtClean="0">
                <a:solidFill>
                  <a:schemeClr val="accent6">
                    <a:lumMod val="50000"/>
                  </a:schemeClr>
                </a:solidFill>
              </a:rPr>
              <a:t> a Citizen</a:t>
            </a:r>
            <a:endParaRPr lang="nb-NO" sz="6000" dirty="0">
              <a:solidFill>
                <a:schemeClr val="accent6">
                  <a:lumMod val="50000"/>
                </a:schemeClr>
              </a:solidFill>
            </a:endParaRPr>
          </a:p>
        </p:txBody>
      </p:sp>
      <p:sp>
        <p:nvSpPr>
          <p:cNvPr id="8" name="Content Placeholder 7"/>
          <p:cNvSpPr>
            <a:spLocks noGrp="1"/>
          </p:cNvSpPr>
          <p:nvPr>
            <p:ph idx="1"/>
          </p:nvPr>
        </p:nvSpPr>
        <p:spPr>
          <a:xfrm>
            <a:off x="457200" y="2032000"/>
            <a:ext cx="8229600" cy="4094163"/>
          </a:xfrm>
        </p:spPr>
        <p:txBody>
          <a:bodyPr>
            <a:normAutofit/>
          </a:bodyPr>
          <a:lstStyle/>
          <a:p>
            <a:pPr marL="514350" indent="-514350">
              <a:buFont typeface="+mj-lt"/>
              <a:buAutoNum type="arabicPeriod"/>
            </a:pPr>
            <a:r>
              <a:rPr lang="nb-NO" sz="4800" dirty="0" smtClean="0"/>
              <a:t> Jus </a:t>
            </a:r>
            <a:r>
              <a:rPr lang="nb-NO" sz="4800" dirty="0" err="1" smtClean="0"/>
              <a:t>sanguinis</a:t>
            </a:r>
            <a:r>
              <a:rPr lang="nb-NO" sz="4800" dirty="0" smtClean="0"/>
              <a:t> (</a:t>
            </a:r>
            <a:r>
              <a:rPr lang="nb-NO" sz="4800" dirty="0" err="1" smtClean="0"/>
              <a:t>blood</a:t>
            </a:r>
            <a:r>
              <a:rPr lang="nb-NO" sz="4800" dirty="0" smtClean="0"/>
              <a:t>)</a:t>
            </a:r>
          </a:p>
          <a:p>
            <a:pPr marL="514350" indent="-514350">
              <a:buFont typeface="+mj-lt"/>
              <a:buAutoNum type="arabicPeriod"/>
            </a:pPr>
            <a:r>
              <a:rPr lang="nb-NO" sz="4800" dirty="0" smtClean="0"/>
              <a:t> Jus </a:t>
            </a:r>
            <a:r>
              <a:rPr lang="nb-NO" sz="4800" dirty="0" smtClean="0"/>
              <a:t>soli (</a:t>
            </a:r>
            <a:r>
              <a:rPr lang="nb-NO" sz="4800" dirty="0" err="1" smtClean="0"/>
              <a:t>soil</a:t>
            </a:r>
            <a:r>
              <a:rPr lang="nb-NO" sz="4800" dirty="0" smtClean="0"/>
              <a:t>)</a:t>
            </a:r>
          </a:p>
          <a:p>
            <a:pPr marL="514350" indent="-514350">
              <a:buFont typeface="+mj-lt"/>
              <a:buAutoNum type="arabicPeriod"/>
            </a:pPr>
            <a:r>
              <a:rPr lang="nb-NO" sz="4800" dirty="0" smtClean="0"/>
              <a:t> Jus </a:t>
            </a:r>
            <a:r>
              <a:rPr lang="nb-NO" sz="4800" dirty="0" err="1" smtClean="0"/>
              <a:t>domicil</a:t>
            </a:r>
            <a:r>
              <a:rPr lang="nb-NO" sz="4800" dirty="0" smtClean="0"/>
              <a:t> (</a:t>
            </a:r>
            <a:r>
              <a:rPr lang="nb-NO" sz="4800" dirty="0" err="1" smtClean="0"/>
              <a:t>home</a:t>
            </a:r>
            <a:r>
              <a:rPr lang="nb-NO" sz="4800" dirty="0" smtClean="0"/>
              <a:t>)</a:t>
            </a:r>
            <a:endParaRPr lang="nb-NO"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5400" dirty="0" err="1" smtClean="0">
                <a:solidFill>
                  <a:schemeClr val="accent6">
                    <a:lumMod val="50000"/>
                  </a:schemeClr>
                </a:solidFill>
              </a:rPr>
              <a:t>Marriage</a:t>
            </a:r>
            <a:r>
              <a:rPr lang="nb-NO" sz="5400" dirty="0" smtClean="0">
                <a:solidFill>
                  <a:schemeClr val="accent6">
                    <a:lumMod val="50000"/>
                  </a:schemeClr>
                </a:solidFill>
              </a:rPr>
              <a:t> Migration</a:t>
            </a:r>
            <a:endParaRPr lang="nb-NO" sz="5400" dirty="0">
              <a:solidFill>
                <a:schemeClr val="accent6">
                  <a:lumMod val="50000"/>
                </a:schemeClr>
              </a:solidFill>
            </a:endParaRPr>
          </a:p>
        </p:txBody>
      </p:sp>
      <p:sp>
        <p:nvSpPr>
          <p:cNvPr id="3" name="Content Placeholder 2"/>
          <p:cNvSpPr>
            <a:spLocks noGrp="1"/>
          </p:cNvSpPr>
          <p:nvPr>
            <p:ph idx="1"/>
          </p:nvPr>
        </p:nvSpPr>
        <p:spPr>
          <a:xfrm>
            <a:off x="457200" y="2218267"/>
            <a:ext cx="8229600" cy="3907896"/>
          </a:xfrm>
        </p:spPr>
        <p:txBody>
          <a:bodyPr/>
          <a:lstStyle/>
          <a:p>
            <a:r>
              <a:rPr lang="en-GB" sz="4800" dirty="0" smtClean="0"/>
              <a:t>242 440 NOK per year</a:t>
            </a:r>
          </a:p>
          <a:p>
            <a:r>
              <a:rPr lang="en-GB" sz="4800" dirty="0" smtClean="0"/>
              <a:t>Legally married</a:t>
            </a:r>
          </a:p>
          <a:p>
            <a:r>
              <a:rPr lang="en-GB" sz="4800" dirty="0" smtClean="0"/>
              <a:t>A real marriage</a:t>
            </a:r>
          </a:p>
          <a:p>
            <a:r>
              <a:rPr lang="en-GB" sz="4800" dirty="0" smtClean="0"/>
              <a:t>Identity</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7519</TotalTime>
  <Words>1165</Words>
  <Application>Microsoft Macintosh PowerPoint</Application>
  <PresentationFormat>On-screen Show (4:3)</PresentationFormat>
  <Paragraphs>89</Paragraphs>
  <Slides>24</Slides>
  <Notes>17</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Office Theme</vt:lpstr>
      <vt:lpstr>‘What does marriage migration regulation and practice reveal about tensions and congruencies between nation and state in Norway?’ </vt:lpstr>
      <vt:lpstr>Slide 2</vt:lpstr>
      <vt:lpstr>State</vt:lpstr>
      <vt:lpstr>Nation</vt:lpstr>
      <vt:lpstr>State       Nation</vt:lpstr>
      <vt:lpstr>Norway – A National State</vt:lpstr>
      <vt:lpstr>Slide 7</vt:lpstr>
      <vt:lpstr>Becoming a Citizen</vt:lpstr>
      <vt:lpstr>Marriage Migration</vt:lpstr>
      <vt:lpstr>Just Like Everyone Else</vt:lpstr>
      <vt:lpstr>Slide 11</vt:lpstr>
      <vt:lpstr>Russian Whore</vt:lpstr>
      <vt:lpstr>Three Years Only</vt:lpstr>
      <vt:lpstr>Russians Stuff</vt:lpstr>
      <vt:lpstr>Too Norwegian</vt:lpstr>
      <vt:lpstr>Repeated Norwegianization</vt:lpstr>
      <vt:lpstr>Slide 17</vt:lpstr>
      <vt:lpstr>Slide 18</vt:lpstr>
      <vt:lpstr>Do You Speak Norwegian?</vt:lpstr>
      <vt:lpstr>Saving the Russians</vt:lpstr>
      <vt:lpstr>Slide 21</vt:lpstr>
      <vt:lpstr>Slide 22</vt:lpstr>
      <vt:lpstr>Slide 23</vt:lpstr>
      <vt:lpstr>Thank you for coming!</vt:lpstr>
    </vt:vector>
  </TitlesOfParts>
  <Company>Universitetet i Oslo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marriage migration regulation and practice reveal about tensions and congruencies between nation and state in Norway? </dc:title>
  <dc:creator>Helga Eggebø</dc:creator>
  <cp:lastModifiedBy>Helga Eggebø</cp:lastModifiedBy>
  <cp:revision>171</cp:revision>
  <dcterms:created xsi:type="dcterms:W3CDTF">2013-02-26T06:15:02Z</dcterms:created>
  <dcterms:modified xsi:type="dcterms:W3CDTF">2013-02-27T06:50:02Z</dcterms:modified>
</cp:coreProperties>
</file>